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35" r:id="rId5"/>
    <p:sldId id="259" r:id="rId6"/>
    <p:sldId id="2439" r:id="rId7"/>
    <p:sldId id="260" r:id="rId8"/>
    <p:sldId id="2440" r:id="rId9"/>
    <p:sldId id="2447" r:id="rId10"/>
    <p:sldId id="2441" r:id="rId11"/>
    <p:sldId id="2442" r:id="rId12"/>
    <p:sldId id="2443" r:id="rId13"/>
    <p:sldId id="2444" r:id="rId14"/>
    <p:sldId id="2445" r:id="rId15"/>
    <p:sldId id="2446" r:id="rId16"/>
    <p:sldId id="24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8A5A3D-B0B5-40F9-8DF6-F8846195A6D3}">
          <p14:sldIdLst>
            <p14:sldId id="2435"/>
            <p14:sldId id="259"/>
            <p14:sldId id="2439"/>
            <p14:sldId id="260"/>
            <p14:sldId id="2440"/>
            <p14:sldId id="2447"/>
            <p14:sldId id="2441"/>
            <p14:sldId id="2442"/>
            <p14:sldId id="2443"/>
            <p14:sldId id="2444"/>
            <p14:sldId id="2445"/>
            <p14:sldId id="2446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ealth-info-system-ncfp.onrender.com/api/swagger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son1000/health-info-system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258618"/>
            <a:ext cx="12192000" cy="7116618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9" y="1838037"/>
            <a:ext cx="10778435" cy="1653309"/>
          </a:xfrm>
        </p:spPr>
        <p:txBody>
          <a:bodyPr>
            <a:normAutofit/>
          </a:bodyPr>
          <a:lstStyle/>
          <a:p>
            <a:r>
              <a:rPr lang="en-US" b="1" smtClean="0"/>
              <a:t>Health Information System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0764" y="3491346"/>
            <a:ext cx="6190961" cy="1173018"/>
          </a:xfrm>
        </p:spPr>
        <p:txBody>
          <a:bodyPr>
            <a:noAutofit/>
          </a:bodyPr>
          <a:lstStyle/>
          <a:p>
            <a:r>
              <a:rPr lang="en-US" sz="2000" smtClean="0"/>
              <a:t>B</a:t>
            </a:r>
            <a:r>
              <a:rPr lang="en-US" sz="2000" smtClean="0">
                <a:solidFill>
                  <a:schemeClr val="bg1"/>
                </a:solidFill>
              </a:rPr>
              <a:t>y:Benson Kimani Ngigi</a:t>
            </a:r>
          </a:p>
          <a:p>
            <a:r>
              <a:rPr lang="en-US" sz="2000" smtClean="0"/>
              <a:t>Date: 27/04/2025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0764" y="365125"/>
            <a:ext cx="4200237" cy="573989"/>
          </a:xfrm>
        </p:spPr>
        <p:txBody>
          <a:bodyPr/>
          <a:lstStyle/>
          <a:p>
            <a:r>
              <a:rPr lang="en-US" b="1" dirty="0"/>
              <a:t>Deployment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application has been successfully deployed to Render. Users can now interact with the API through the Swagger interface</a:t>
            </a:r>
            <a:r>
              <a:rPr lang="en-US" dirty="0" smtClean="0"/>
              <a:t>.</a:t>
            </a:r>
          </a:p>
          <a:p>
            <a:r>
              <a:rPr lang="en-US" dirty="0"/>
              <a:t>To explore the application and its API endpoints, visit the following URL:</a:t>
            </a:r>
          </a:p>
          <a:p>
            <a:r>
              <a:rPr lang="en-US" dirty="0">
                <a:hlinkClick r:id="rId2"/>
              </a:rPr>
              <a:t>https://health-info-system-ncfp.onrender.com/api/swagger/</a:t>
            </a:r>
            <a:endParaRPr lang="en-US" dirty="0"/>
          </a:p>
          <a:p>
            <a:r>
              <a:rPr lang="en-US" dirty="0"/>
              <a:t>This link provides a user-friendly interface for making requests to the API and understanding the available endpoints.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>
          <a:xfrm>
            <a:off x="7610764" y="1003687"/>
            <a:ext cx="4200236" cy="407670"/>
          </a:xfrm>
        </p:spPr>
        <p:txBody>
          <a:bodyPr/>
          <a:lstStyle/>
          <a:p>
            <a:r>
              <a:rPr lang="en-US" sz="1600" dirty="0"/>
              <a:t>Setup &amp; Deployment Steps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409" b="-41409"/>
          <a:stretch/>
        </p:blipFill>
        <p:spPr/>
      </p:pic>
    </p:spTree>
    <p:extLst>
      <p:ext uri="{BB962C8B-B14F-4D97-AF65-F5344CB8AC3E}">
        <p14:creationId xmlns:p14="http://schemas.microsoft.com/office/powerpoint/2010/main" val="137398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a Secure and Scalable Health Information System: The system ensures data security through JWT authentication and is designed to scale as the number of clients or health programs increases</a:t>
            </a:r>
            <a:r>
              <a:rPr lang="en-US" dirty="0" smtClean="0"/>
              <a:t>.</a:t>
            </a:r>
          </a:p>
          <a:p>
            <a:r>
              <a:rPr lang="en-US" dirty="0"/>
              <a:t>Solves the Problem of Managing Clients and Health Program Enrollments:</a:t>
            </a:r>
            <a:br>
              <a:rPr lang="en-US" dirty="0"/>
            </a:br>
            <a:r>
              <a:rPr lang="en-US" dirty="0"/>
              <a:t>The application digitizes processes like client registration, program enrollment, and profile management, eliminating the inefficiencies of paper-based or manual systems</a:t>
            </a:r>
            <a:r>
              <a:rPr lang="en-US" dirty="0" smtClean="0"/>
              <a:t>.</a:t>
            </a:r>
          </a:p>
          <a:p>
            <a:r>
              <a:rPr lang="en-US" dirty="0"/>
              <a:t>APIs Ready for Integration:</a:t>
            </a:r>
            <a:br>
              <a:rPr lang="en-US" dirty="0"/>
            </a:br>
            <a:r>
              <a:rPr lang="en-US" dirty="0"/>
              <a:t>The system exposes all key functionalities via secure RESTful APIs, enabling seamless integration with other healthcare systems, mobile applications, or external services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 Repository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GitHub </a:t>
            </a:r>
            <a:r>
              <a:rPr lang="en-US" b="1" dirty="0" smtClean="0"/>
              <a:t>Link</a:t>
            </a:r>
            <a:r>
              <a:rPr lang="en-US" dirty="0" smtClean="0"/>
              <a:t>: 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github.com/benson1000/health-info-system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88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1419116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noProof="0" dirty="0" smtClean="0">
                <a:latin typeface="+mj-lt"/>
                <a:cs typeface="Gill Sans" panose="020B0502020104020203" pitchFamily="34" charset="-79"/>
              </a:rPr>
              <a:t>BENSON KIMANI NGIGI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 smtClean="0">
                <a:latin typeface="+mj-lt"/>
                <a:cs typeface="Gill Sans Light" panose="020B0302020104020203" pitchFamily="34" charset="-79"/>
              </a:rPr>
              <a:t>+254 729 281 651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4207034" cy="490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u="none" strike="noStrike" kern="1200" cap="none" spc="30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bensonkimani1000@gmail.com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1"/>
            <a:ext cx="6043246" cy="4842791"/>
          </a:xfrm>
        </p:spPr>
        <p:txBody>
          <a:bodyPr>
            <a:normAutofit/>
          </a:bodyPr>
          <a:lstStyle/>
          <a:p>
            <a:r>
              <a:rPr lang="en-US" dirty="0"/>
              <a:t>This project involves the development of a basic Health Information System designed for medical professionals, particularly doctors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/>
              <a:t>The system allows doctors to register clients (patients), create health programs (such as TB, Malaria, HIV programs), and enroll clients into these programs based on their medical needs</a:t>
            </a:r>
            <a:r>
              <a:rPr lang="en-US" dirty="0" smtClean="0"/>
              <a:t>.</a:t>
            </a:r>
          </a:p>
          <a:p>
            <a:r>
              <a:rPr lang="en-US" dirty="0"/>
              <a:t>All functionalities are exposed through secure RESTful APIs, built using the Django framework and the Django REST Framework (DRF</a:t>
            </a:r>
            <a:r>
              <a:rPr lang="en-US" dirty="0" smtClean="0"/>
              <a:t>).</a:t>
            </a:r>
          </a:p>
          <a:p>
            <a:r>
              <a:rPr lang="en-US" dirty="0"/>
              <a:t>This setup ensures that external systems (like hospital software, mobile apps, etc.) can also connect to the system and retrieve or update client information </a:t>
            </a:r>
            <a:r>
              <a:rPr lang="en-US" dirty="0" smtClean="0"/>
              <a:t>safely.</a:t>
            </a:r>
          </a:p>
          <a:p>
            <a:r>
              <a:rPr lang="en-US" dirty="0"/>
              <a:t>The solution emphasizes easy access, data security, and </a:t>
            </a:r>
            <a:r>
              <a:rPr lang="en-US" dirty="0" smtClean="0"/>
              <a:t>scalability.</a:t>
            </a:r>
          </a:p>
          <a:p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Problem Definition</a:t>
            </a:r>
            <a:endParaRPr lang="en-US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1"/>
            <a:ext cx="6043246" cy="4842791"/>
          </a:xfrm>
        </p:spPr>
        <p:txBody>
          <a:bodyPr>
            <a:noAutofit/>
          </a:bodyPr>
          <a:lstStyle/>
          <a:p>
            <a:r>
              <a:rPr lang="en-US" sz="1450" dirty="0"/>
              <a:t>Healthcare facilities often need a centralized system to manage patients and track their participation in various health programs (e.g., TB, Malaria, HIV care</a:t>
            </a:r>
            <a:r>
              <a:rPr lang="en-US" sz="1450" dirty="0" smtClean="0"/>
              <a:t>).</a:t>
            </a:r>
          </a:p>
          <a:p>
            <a:r>
              <a:rPr lang="en-US" sz="1450" dirty="0"/>
              <a:t>Doctors require an efficient solution to</a:t>
            </a:r>
            <a:r>
              <a:rPr lang="en-US" sz="1450" dirty="0" smtClean="0"/>
              <a:t>:</a:t>
            </a:r>
          </a:p>
          <a:p>
            <a:pPr lvl="1"/>
            <a:r>
              <a:rPr lang="en-US" sz="1450" dirty="0"/>
              <a:t>Create and manage health programs (like TB, HIV, </a:t>
            </a:r>
            <a:r>
              <a:rPr lang="en-US" sz="1450" dirty="0" smtClean="0"/>
              <a:t>Malaria).</a:t>
            </a:r>
          </a:p>
          <a:p>
            <a:pPr lvl="1"/>
            <a:r>
              <a:rPr lang="en-US" sz="1450" dirty="0"/>
              <a:t>Register clients (patients) and maintain accurate health </a:t>
            </a:r>
            <a:r>
              <a:rPr lang="en-US" sz="1450" dirty="0" smtClean="0"/>
              <a:t>records.</a:t>
            </a:r>
          </a:p>
          <a:p>
            <a:pPr lvl="1"/>
            <a:r>
              <a:rPr lang="en-US" sz="1450" dirty="0"/>
              <a:t>Enroll clients in one or multiple relevant health programs</a:t>
            </a:r>
            <a:r>
              <a:rPr lang="en-US" sz="1450" dirty="0" smtClean="0"/>
              <a:t>.</a:t>
            </a:r>
          </a:p>
          <a:p>
            <a:pPr lvl="1"/>
            <a:r>
              <a:rPr lang="en-US" sz="1450" dirty="0"/>
              <a:t>Search and retrieve client records quickly based on client name or </a:t>
            </a:r>
            <a:r>
              <a:rPr lang="en-US" sz="1450" dirty="0" smtClean="0"/>
              <a:t>ID.</a:t>
            </a:r>
          </a:p>
          <a:p>
            <a:pPr lvl="1"/>
            <a:r>
              <a:rPr lang="en-US" sz="1450" dirty="0"/>
              <a:t>View detailed client profiles, including personal data and their program </a:t>
            </a:r>
            <a:r>
              <a:rPr lang="en-US" sz="1450" dirty="0" smtClean="0"/>
              <a:t>enrollments.</a:t>
            </a:r>
          </a:p>
          <a:p>
            <a:pPr lvl="1"/>
            <a:r>
              <a:rPr lang="en-US" sz="1450" dirty="0"/>
              <a:t>Expose client profiles securely via APIs, allowing integration with other digital health systems or reporting </a:t>
            </a:r>
            <a:r>
              <a:rPr lang="en-US" sz="1450" dirty="0" smtClean="0"/>
              <a:t>tools.</a:t>
            </a:r>
          </a:p>
          <a:p>
            <a:endParaRPr lang="en-US" sz="145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  <a:endParaRPr lang="en-US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Objectives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rmAutofit/>
          </a:bodyPr>
          <a:lstStyle/>
          <a:p>
            <a:r>
              <a:rPr lang="en-US" sz="2000" dirty="0"/>
              <a:t>Build a system that allows doctors </a:t>
            </a:r>
            <a:r>
              <a:rPr lang="en-US" sz="2000" dirty="0" smtClean="0"/>
              <a:t>to:</a:t>
            </a:r>
          </a:p>
          <a:p>
            <a:pPr lvl="1"/>
            <a:r>
              <a:rPr lang="en-US" sz="1800" dirty="0"/>
              <a:t>Create health </a:t>
            </a:r>
            <a:r>
              <a:rPr lang="en-US" sz="1800" dirty="0" smtClean="0"/>
              <a:t>programs.</a:t>
            </a:r>
          </a:p>
          <a:p>
            <a:pPr lvl="1"/>
            <a:r>
              <a:rPr lang="en-US" sz="1800" dirty="0"/>
              <a:t>Register </a:t>
            </a:r>
            <a:r>
              <a:rPr lang="en-US" sz="1800" dirty="0" smtClean="0"/>
              <a:t>clients</a:t>
            </a:r>
          </a:p>
          <a:p>
            <a:pPr lvl="1"/>
            <a:r>
              <a:rPr lang="en-US" sz="1800" dirty="0"/>
              <a:t>Enroll clients into </a:t>
            </a:r>
            <a:r>
              <a:rPr lang="en-US" sz="1800" dirty="0" smtClean="0"/>
              <a:t>programs</a:t>
            </a:r>
          </a:p>
          <a:p>
            <a:pPr lvl="1"/>
            <a:r>
              <a:rPr lang="en-US" sz="1800" dirty="0"/>
              <a:t>View client </a:t>
            </a:r>
            <a:r>
              <a:rPr lang="en-US" sz="1800" dirty="0" smtClean="0"/>
              <a:t>profiles</a:t>
            </a:r>
          </a:p>
          <a:p>
            <a:pPr lvl="1"/>
            <a:r>
              <a:rPr lang="en-US" sz="1800" dirty="0"/>
              <a:t>Search for clients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/>
              <a:t>Expose client profiles via secure APIs for </a:t>
            </a:r>
            <a:r>
              <a:rPr lang="en-US" sz="1800" dirty="0" smtClean="0"/>
              <a:t>integration.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Management: Create and list programs (TB, HIV</a:t>
            </a:r>
            <a:r>
              <a:rPr lang="en-US" dirty="0" smtClean="0"/>
              <a:t>, Malaria </a:t>
            </a:r>
            <a:r>
              <a:rPr lang="en-US" dirty="0"/>
              <a:t>etc</a:t>
            </a:r>
            <a:r>
              <a:rPr lang="en-US" dirty="0" smtClean="0"/>
              <a:t>.).</a:t>
            </a:r>
          </a:p>
          <a:p>
            <a:r>
              <a:rPr lang="en-US" dirty="0"/>
              <a:t>Client Registration: Add clients to the system</a:t>
            </a:r>
            <a:r>
              <a:rPr lang="en-US" dirty="0" smtClean="0"/>
              <a:t>.</a:t>
            </a:r>
          </a:p>
          <a:p>
            <a:r>
              <a:rPr lang="en-US" dirty="0"/>
              <a:t>Enrollment: Assign clients to one or multiple </a:t>
            </a:r>
            <a:r>
              <a:rPr lang="en-US" dirty="0" smtClean="0"/>
              <a:t>programs</a:t>
            </a:r>
          </a:p>
          <a:p>
            <a:r>
              <a:rPr lang="en-US" dirty="0"/>
              <a:t>Search Clients: Find clients easily by name</a:t>
            </a:r>
            <a:r>
              <a:rPr lang="en-US" dirty="0" smtClean="0"/>
              <a:t>.</a:t>
            </a:r>
          </a:p>
          <a:p>
            <a:r>
              <a:rPr lang="en-US" dirty="0"/>
              <a:t>Client Profiles: View client details and enrollment history</a:t>
            </a:r>
            <a:r>
              <a:rPr lang="en-US" dirty="0" smtClean="0"/>
              <a:t>.</a:t>
            </a:r>
          </a:p>
          <a:p>
            <a:r>
              <a:rPr lang="en-US" dirty="0"/>
              <a:t>REST API Access: External systems can retrieve client data.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225" b="-39225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9636" y="365125"/>
            <a:ext cx="4791365" cy="573989"/>
          </a:xfrm>
        </p:spPr>
        <p:txBody>
          <a:bodyPr/>
          <a:lstStyle/>
          <a:p>
            <a:r>
              <a:rPr lang="en-US" b="1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Backend: Django (</a:t>
            </a:r>
            <a:r>
              <a:rPr lang="en-US" b="1" dirty="0" smtClean="0"/>
              <a:t>Python)</a:t>
            </a:r>
            <a:r>
              <a:rPr lang="en-US" dirty="0" smtClean="0"/>
              <a:t>: </a:t>
            </a:r>
            <a:r>
              <a:rPr lang="en-US" dirty="0"/>
              <a:t>Django is a Python-based web framework that helps build secure and fast web applications</a:t>
            </a:r>
            <a:r>
              <a:rPr lang="en-US" dirty="0" smtClean="0"/>
              <a:t>.</a:t>
            </a:r>
          </a:p>
          <a:p>
            <a:r>
              <a:rPr lang="en-US" b="1" dirty="0"/>
              <a:t>API Framework</a:t>
            </a:r>
            <a:r>
              <a:rPr lang="en-US" dirty="0"/>
              <a:t>: Django REST Framework (DRF): DRF makes it easy to build APIs in Django, allowing external apps to communicate with the system</a:t>
            </a:r>
            <a:r>
              <a:rPr lang="en-US" dirty="0" smtClean="0"/>
              <a:t>.</a:t>
            </a:r>
          </a:p>
          <a:p>
            <a:r>
              <a:rPr lang="en-US" b="1" dirty="0"/>
              <a:t>Authentication</a:t>
            </a:r>
            <a:r>
              <a:rPr lang="en-US" dirty="0"/>
              <a:t>: JWT Tokens (</a:t>
            </a:r>
            <a:r>
              <a:rPr lang="en-US" dirty="0" err="1"/>
              <a:t>SimpleJWT</a:t>
            </a:r>
            <a:r>
              <a:rPr lang="en-US" dirty="0"/>
              <a:t>): JWT tokens securely verify users, ensuring only authorized doctors can access the system</a:t>
            </a:r>
            <a:r>
              <a:rPr lang="en-US" dirty="0" smtClean="0"/>
              <a:t>.</a:t>
            </a:r>
          </a:p>
          <a:p>
            <a:r>
              <a:rPr lang="en-US" b="1" dirty="0"/>
              <a:t>Database: PostgreSQL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PostgreSQL</a:t>
            </a:r>
            <a:r>
              <a:rPr lang="en-US" dirty="0"/>
              <a:t> is a reliable database for storing and managing client and program </a:t>
            </a:r>
            <a:r>
              <a:rPr lang="en-US" dirty="0" smtClean="0"/>
              <a:t>data.</a:t>
            </a:r>
          </a:p>
          <a:p>
            <a:r>
              <a:rPr lang="en-US" b="1" dirty="0"/>
              <a:t>Environment Management: python-</a:t>
            </a:r>
            <a:r>
              <a:rPr lang="en-US" b="1" dirty="0" err="1"/>
              <a:t>dotenv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python-</a:t>
            </a:r>
            <a:r>
              <a:rPr lang="en-US" dirty="0" err="1"/>
              <a:t>dotenv</a:t>
            </a:r>
            <a:r>
              <a:rPr lang="en-US" dirty="0"/>
              <a:t> helps securely manage environment variables like database credentials.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814" b="-20814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43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836" y="365125"/>
            <a:ext cx="4588165" cy="573989"/>
          </a:xfrm>
        </p:spPr>
        <p:txBody>
          <a:bodyPr/>
          <a:lstStyle/>
          <a:p>
            <a:r>
              <a:rPr lang="en-US" b="1" dirty="0" smtClean="0"/>
              <a:t>Core API Endpoints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Post</a:t>
            </a:r>
            <a:r>
              <a:rPr lang="en-US" dirty="0" smtClean="0"/>
              <a:t> </a:t>
            </a:r>
            <a:r>
              <a:rPr lang="en-US" i="1" dirty="0" smtClean="0"/>
              <a:t>/</a:t>
            </a:r>
            <a:r>
              <a:rPr lang="en-US" i="1" dirty="0" err="1" smtClean="0"/>
              <a:t>api</a:t>
            </a:r>
            <a:r>
              <a:rPr lang="en-US" i="1" dirty="0"/>
              <a:t>/programs</a:t>
            </a:r>
            <a:r>
              <a:rPr lang="en-US" dirty="0"/>
              <a:t>/: </a:t>
            </a:r>
            <a:r>
              <a:rPr lang="en-US" sz="1800" dirty="0"/>
              <a:t>Create Health </a:t>
            </a:r>
            <a:r>
              <a:rPr lang="en-US" sz="1800" dirty="0" smtClean="0"/>
              <a:t>Program.</a:t>
            </a:r>
          </a:p>
          <a:p>
            <a:r>
              <a:rPr lang="en-US" sz="1800" dirty="0" smtClean="0"/>
              <a:t>POST </a:t>
            </a:r>
            <a:r>
              <a:rPr lang="en-US" i="1" dirty="0"/>
              <a:t>/</a:t>
            </a:r>
            <a:r>
              <a:rPr lang="en-US" i="1" dirty="0" err="1"/>
              <a:t>api</a:t>
            </a:r>
            <a:r>
              <a:rPr lang="en-US" i="1" dirty="0"/>
              <a:t>/clients</a:t>
            </a:r>
            <a:r>
              <a:rPr lang="en-US" i="1" dirty="0" smtClean="0"/>
              <a:t>/ </a:t>
            </a:r>
            <a:r>
              <a:rPr lang="en-US" dirty="0" smtClean="0"/>
              <a:t>: </a:t>
            </a:r>
            <a:r>
              <a:rPr lang="en-US" sz="1800" dirty="0"/>
              <a:t>Register </a:t>
            </a:r>
            <a:r>
              <a:rPr lang="en-US" sz="1800" dirty="0" smtClean="0"/>
              <a:t>Client</a:t>
            </a:r>
          </a:p>
          <a:p>
            <a:r>
              <a:rPr lang="en-US" sz="1800" dirty="0"/>
              <a:t>POST</a:t>
            </a:r>
            <a:r>
              <a:rPr lang="en-US" dirty="0"/>
              <a:t> </a:t>
            </a:r>
            <a:r>
              <a:rPr lang="en-US" i="1" dirty="0"/>
              <a:t>/</a:t>
            </a:r>
            <a:r>
              <a:rPr lang="en-US" i="1" dirty="0" err="1"/>
              <a:t>api</a:t>
            </a:r>
            <a:r>
              <a:rPr lang="en-US" i="1" dirty="0"/>
              <a:t>/clients/{id}/enroll</a:t>
            </a:r>
            <a:r>
              <a:rPr lang="en-US" i="1" dirty="0" smtClean="0"/>
              <a:t>/ </a:t>
            </a:r>
            <a:r>
              <a:rPr lang="en-US" dirty="0" smtClean="0"/>
              <a:t>:  </a:t>
            </a:r>
            <a:r>
              <a:rPr lang="en-US" sz="1800" dirty="0"/>
              <a:t>Enroll Client in </a:t>
            </a:r>
            <a:r>
              <a:rPr lang="en-US" sz="1800" dirty="0" smtClean="0"/>
              <a:t>Programs.</a:t>
            </a:r>
          </a:p>
          <a:p>
            <a:r>
              <a:rPr lang="en-US" sz="1800" dirty="0"/>
              <a:t>GET</a:t>
            </a:r>
            <a:r>
              <a:rPr lang="en-US" dirty="0"/>
              <a:t> </a:t>
            </a:r>
            <a:r>
              <a:rPr lang="en-US" i="1" dirty="0"/>
              <a:t>/</a:t>
            </a:r>
            <a:r>
              <a:rPr lang="en-US" i="1" dirty="0" err="1"/>
              <a:t>api</a:t>
            </a:r>
            <a:r>
              <a:rPr lang="en-US" i="1" dirty="0"/>
              <a:t>/clients/search</a:t>
            </a:r>
            <a:r>
              <a:rPr lang="en-US" i="1" dirty="0"/>
              <a:t>/?</a:t>
            </a:r>
            <a:r>
              <a:rPr lang="en-US" i="1" dirty="0"/>
              <a:t>name</a:t>
            </a:r>
            <a:r>
              <a:rPr lang="en-US" i="1" dirty="0" smtClean="0"/>
              <a:t>=... </a:t>
            </a:r>
            <a:r>
              <a:rPr lang="en-US" dirty="0"/>
              <a:t>: </a:t>
            </a:r>
            <a:r>
              <a:rPr lang="en-US" sz="1800" dirty="0"/>
              <a:t>Search </a:t>
            </a:r>
            <a:r>
              <a:rPr lang="en-US" sz="1800" dirty="0" smtClean="0"/>
              <a:t>Client.</a:t>
            </a:r>
          </a:p>
          <a:p>
            <a:r>
              <a:rPr lang="en-US" sz="1800" dirty="0"/>
              <a:t>GET</a:t>
            </a:r>
            <a:r>
              <a:rPr lang="en-US" dirty="0"/>
              <a:t> </a:t>
            </a:r>
            <a:r>
              <a:rPr lang="en-US" i="1" dirty="0"/>
              <a:t>/</a:t>
            </a:r>
            <a:r>
              <a:rPr lang="en-US" i="1" dirty="0" err="1"/>
              <a:t>api</a:t>
            </a:r>
            <a:r>
              <a:rPr lang="en-US" i="1" dirty="0"/>
              <a:t>/clients/{id}/</a:t>
            </a:r>
            <a:r>
              <a:rPr lang="en-US" dirty="0"/>
              <a:t>: </a:t>
            </a:r>
            <a:r>
              <a:rPr lang="en-US" sz="1800" dirty="0"/>
              <a:t>View Client </a:t>
            </a:r>
            <a:r>
              <a:rPr lang="en-US" sz="1800" dirty="0" smtClean="0"/>
              <a:t>Profile.</a:t>
            </a:r>
            <a:endParaRPr lang="en-US" sz="1800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12" b="-17112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API Endpoints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8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Security FEATURES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JWT Authentication to protect APIs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API endpoints are protected using JSON Web Tokens (JWT) to ensure only verified users (doctors) can access the system</a:t>
            </a:r>
            <a:r>
              <a:rPr lang="en-US" dirty="0" smtClean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Secure login generates access and refresh tokens, preventing unauthorized access</a:t>
            </a:r>
            <a:r>
              <a:rPr lang="en-US" dirty="0" smtClean="0"/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/>
              <a:t>Access </a:t>
            </a:r>
            <a:r>
              <a:rPr lang="en-US" dirty="0" smtClean="0"/>
              <a:t>Control: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Only authenticated users </a:t>
            </a:r>
            <a:r>
              <a:rPr lang="en-US" dirty="0" smtClean="0"/>
              <a:t>can: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Register new clients into the </a:t>
            </a:r>
            <a:r>
              <a:rPr lang="en-US" dirty="0" smtClean="0"/>
              <a:t>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Enroll clients into health programs</a:t>
            </a:r>
            <a:r>
              <a:rPr lang="en-US" dirty="0" smtClean="0"/>
              <a:t>.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View or update sensitive </a:t>
            </a:r>
            <a:r>
              <a:rPr lang="en-US" dirty="0" smtClean="0"/>
              <a:t>client </a:t>
            </a:r>
            <a:r>
              <a:rPr lang="en-US" dirty="0"/>
              <a:t>profiles</a:t>
            </a:r>
            <a:r>
              <a:rPr lang="en-US" dirty="0" smtClean="0"/>
              <a:t>.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Data Privacy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Sensitive client data (personal information, enrollment status) is never exposed without authentication.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131" b="-26131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Security Features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9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7456" y="215544"/>
            <a:ext cx="4018722" cy="573989"/>
          </a:xfrm>
        </p:spPr>
        <p:txBody>
          <a:bodyPr/>
          <a:lstStyle/>
          <a:p>
            <a:r>
              <a:rPr lang="en-US" b="1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2145" y="1625511"/>
            <a:ext cx="4458856" cy="474757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Postman API Testing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All API endpoints were manually tested using Postman to verify correct functionality, authentication, and error handling</a:t>
            </a:r>
            <a:r>
              <a:rPr lang="en-US" dirty="0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Tests included creating health programs, registering clients, enrolling clients, and viewing profiles</a:t>
            </a:r>
            <a:r>
              <a:rPr lang="en-US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Automated Unit Tests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Unit tests were written for</a:t>
            </a:r>
            <a:r>
              <a:rPr lang="en-US" dirty="0" smtClean="0"/>
              <a:t>: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Models: Ensuring data integrity for Clients and Programs</a:t>
            </a:r>
            <a:r>
              <a:rPr lang="en-US" dirty="0" smtClean="0"/>
              <a:t>.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Views: Confirming correct behavior of APIs (e.g., register, enroll, search</a:t>
            </a:r>
            <a:r>
              <a:rPr lang="en-US" dirty="0" smtClean="0"/>
              <a:t>).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Authentication: Making sure only authenticated users can access protected endpoints</a:t>
            </a:r>
            <a:r>
              <a:rPr lang="en-US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Django's </a:t>
            </a:r>
            <a:r>
              <a:rPr lang="en-US" dirty="0" err="1"/>
              <a:t>APITestCase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Used for creating automated API tests within Django</a:t>
            </a:r>
            <a:r>
              <a:rPr lang="en-US" dirty="0" smtClean="0"/>
              <a:t>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Simulates real-world API calls to validate system behavior and </a:t>
            </a:r>
            <a:r>
              <a:rPr lang="en-US" dirty="0" smtClean="0"/>
              <a:t>security.</a:t>
            </a:r>
          </a:p>
          <a:p>
            <a:pPr lvl="2">
              <a:lnSpc>
                <a:spcPct val="110000"/>
              </a:lnSpc>
            </a:pPr>
            <a:endParaRPr lang="en-US" dirty="0" smtClean="0"/>
          </a:p>
          <a:p>
            <a:pPr lvl="2">
              <a:lnSpc>
                <a:spcPct val="110000"/>
              </a:lnSpc>
            </a:pP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10" b="-17110"/>
          <a:stretch/>
        </p:blipFill>
        <p:spPr>
          <a:xfrm>
            <a:off x="0" y="-20638"/>
            <a:ext cx="7204075" cy="6867526"/>
          </a:xfrm>
        </p:spPr>
      </p:pic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>
          <a:xfrm>
            <a:off x="7585631" y="884746"/>
            <a:ext cx="3991884" cy="407670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6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purl.org/dc/dcmitype/"/>
    <ds:schemaRef ds:uri="71af3243-3dd4-4a8d-8c0d-dd76da1f02a5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823</Words>
  <Application>Microsoft Office PowerPoint</Application>
  <PresentationFormat>Widescreen</PresentationFormat>
  <Paragraphs>106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Health Information System</vt:lpstr>
      <vt:lpstr>Introduction</vt:lpstr>
      <vt:lpstr>Problem Definition</vt:lpstr>
      <vt:lpstr>Objectives</vt:lpstr>
      <vt:lpstr>System Features</vt:lpstr>
      <vt:lpstr>Technologies Used</vt:lpstr>
      <vt:lpstr>Core API Endpoints</vt:lpstr>
      <vt:lpstr>Security FEATURES</vt:lpstr>
      <vt:lpstr>Testing</vt:lpstr>
      <vt:lpstr>Deployment Steps</vt:lpstr>
      <vt:lpstr>Conclusion</vt:lpstr>
      <vt:lpstr>GitHub Repository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2025-04-27T09:48:37Z</dcterms:created>
  <dcterms:modified xsi:type="dcterms:W3CDTF">2025-04-27T16:35:51Z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